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6" r:id="rId4"/>
    <p:sldId id="257" r:id="rId5"/>
    <p:sldId id="258" r:id="rId6"/>
    <p:sldId id="267" r:id="rId7"/>
    <p:sldId id="265" r:id="rId8"/>
    <p:sldId id="260" r:id="rId9"/>
    <p:sldId id="261" r:id="rId10"/>
    <p:sldId id="262" r:id="rId11"/>
    <p:sldId id="268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8DA1C-6FC1-459F-B2C0-E99DBECF5E2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80C78-F57C-4D68-B938-AB6C082AB3CF}">
      <dgm:prSet/>
      <dgm:spPr/>
      <dgm:t>
        <a:bodyPr/>
        <a:lstStyle/>
        <a:p>
          <a:pPr rtl="0"/>
          <a:r>
            <a:rPr lang="ar-IQ" b="1" dirty="0" smtClean="0"/>
            <a:t>هرم التاريخ المرضي </a:t>
          </a:r>
          <a:endParaRPr lang="ar-IQ" b="1" dirty="0"/>
        </a:p>
      </dgm:t>
    </dgm:pt>
    <dgm:pt modelId="{CE92B5E9-8AD5-4BAB-ACF5-A9936E1FF9E9}" type="parTrans" cxnId="{DAF6CDE2-9A6E-4634-B549-050EEBB68966}">
      <dgm:prSet/>
      <dgm:spPr/>
      <dgm:t>
        <a:bodyPr/>
        <a:lstStyle/>
        <a:p>
          <a:endParaRPr lang="en-US"/>
        </a:p>
      </dgm:t>
    </dgm:pt>
    <dgm:pt modelId="{A03BE036-9FCB-4330-994C-38171B56853A}" type="sibTrans" cxnId="{DAF6CDE2-9A6E-4634-B549-050EEBB68966}">
      <dgm:prSet/>
      <dgm:spPr/>
      <dgm:t>
        <a:bodyPr/>
        <a:lstStyle/>
        <a:p>
          <a:endParaRPr lang="en-US"/>
        </a:p>
      </dgm:t>
    </dgm:pt>
    <dgm:pt modelId="{FF409738-AF0D-48F2-B983-F2A729A7556F}">
      <dgm:prSet/>
      <dgm:spPr/>
      <dgm:t>
        <a:bodyPr/>
        <a:lstStyle/>
        <a:p>
          <a:pPr rtl="0"/>
          <a:r>
            <a:rPr lang="ar-IQ" b="1" dirty="0" smtClean="0"/>
            <a:t>1. الطب القديم</a:t>
          </a:r>
          <a:endParaRPr lang="en-US" dirty="0"/>
        </a:p>
      </dgm:t>
    </dgm:pt>
    <dgm:pt modelId="{91B645BB-8162-4848-861F-154D0FC00C9A}" type="parTrans" cxnId="{5033488C-4067-457D-A0C5-7B77B8450635}">
      <dgm:prSet/>
      <dgm:spPr/>
      <dgm:t>
        <a:bodyPr/>
        <a:lstStyle/>
        <a:p>
          <a:endParaRPr lang="en-US"/>
        </a:p>
      </dgm:t>
    </dgm:pt>
    <dgm:pt modelId="{44B9F40C-A99A-4ABE-AAAD-490D09AAC70F}" type="sibTrans" cxnId="{5033488C-4067-457D-A0C5-7B77B8450635}">
      <dgm:prSet/>
      <dgm:spPr/>
      <dgm:t>
        <a:bodyPr/>
        <a:lstStyle/>
        <a:p>
          <a:endParaRPr lang="en-US"/>
        </a:p>
      </dgm:t>
    </dgm:pt>
    <dgm:pt modelId="{52E7EFE6-3BE2-4F64-9460-2BFA6F41A9E7}">
      <dgm:prSet/>
      <dgm:spPr/>
      <dgm:t>
        <a:bodyPr/>
        <a:lstStyle/>
        <a:p>
          <a:pPr rtl="0"/>
          <a:r>
            <a:rPr lang="ar-IQ" b="1" dirty="0" smtClean="0"/>
            <a:t>الاكتشافات الطبية والتشريح </a:t>
          </a:r>
          <a:endParaRPr lang="en-US" dirty="0"/>
        </a:p>
      </dgm:t>
    </dgm:pt>
    <dgm:pt modelId="{33137256-3396-484C-B93F-02CFF56C8D19}" type="parTrans" cxnId="{F3938A26-FDE5-43E7-AC54-4B62E7769DB9}">
      <dgm:prSet/>
      <dgm:spPr/>
      <dgm:t>
        <a:bodyPr/>
        <a:lstStyle/>
        <a:p>
          <a:endParaRPr lang="en-US"/>
        </a:p>
      </dgm:t>
    </dgm:pt>
    <dgm:pt modelId="{4EADFED0-D072-4204-AE4C-561B530A1875}" type="sibTrans" cxnId="{F3938A26-FDE5-43E7-AC54-4B62E7769DB9}">
      <dgm:prSet/>
      <dgm:spPr/>
      <dgm:t>
        <a:bodyPr/>
        <a:lstStyle/>
        <a:p>
          <a:endParaRPr lang="en-US"/>
        </a:p>
      </dgm:t>
    </dgm:pt>
    <dgm:pt modelId="{44C7D33F-3BEA-4D4D-9DA1-15DD889A17B2}">
      <dgm:prSet/>
      <dgm:spPr/>
      <dgm:t>
        <a:bodyPr/>
        <a:lstStyle/>
        <a:p>
          <a:pPr rtl="0"/>
          <a:r>
            <a:rPr lang="ar-IQ" b="1" dirty="0" smtClean="0"/>
            <a:t>  2 .الطريقة التقليدية</a:t>
          </a:r>
          <a:endParaRPr lang="en-US" dirty="0"/>
        </a:p>
      </dgm:t>
    </dgm:pt>
    <dgm:pt modelId="{C861C22A-180D-4593-87EE-599004FE7EA0}" type="parTrans" cxnId="{4E7027FA-9603-483F-9BDD-E5040157D830}">
      <dgm:prSet/>
      <dgm:spPr/>
      <dgm:t>
        <a:bodyPr/>
        <a:lstStyle/>
        <a:p>
          <a:endParaRPr lang="en-US"/>
        </a:p>
      </dgm:t>
    </dgm:pt>
    <dgm:pt modelId="{E761C768-1C58-4325-955E-DE9D57A7EE96}" type="sibTrans" cxnId="{4E7027FA-9603-483F-9BDD-E5040157D830}">
      <dgm:prSet/>
      <dgm:spPr/>
      <dgm:t>
        <a:bodyPr/>
        <a:lstStyle/>
        <a:p>
          <a:endParaRPr lang="en-US"/>
        </a:p>
      </dgm:t>
    </dgm:pt>
    <dgm:pt modelId="{CCD90CAB-ED34-4C18-816E-A32934EE3830}">
      <dgm:prSet/>
      <dgm:spPr/>
      <dgm:t>
        <a:bodyPr/>
        <a:lstStyle/>
        <a:p>
          <a:pPr rtl="0"/>
          <a:r>
            <a:rPr lang="ar-IQ" b="1" dirty="0" smtClean="0"/>
            <a:t>المبالغة باستخدام الموضوعية المفرطة  (المختبرية)</a:t>
          </a:r>
          <a:endParaRPr lang="en-US" dirty="0"/>
        </a:p>
      </dgm:t>
    </dgm:pt>
    <dgm:pt modelId="{FFCFF541-EC8F-49FE-B3B6-DB2D11A211DC}" type="parTrans" cxnId="{D799C4FA-2562-4950-933C-0D832971D5C9}">
      <dgm:prSet/>
      <dgm:spPr/>
      <dgm:t>
        <a:bodyPr/>
        <a:lstStyle/>
        <a:p>
          <a:endParaRPr lang="en-US"/>
        </a:p>
      </dgm:t>
    </dgm:pt>
    <dgm:pt modelId="{28DCFEC3-86E6-4280-B39E-69BD04C78559}" type="sibTrans" cxnId="{D799C4FA-2562-4950-933C-0D832971D5C9}">
      <dgm:prSet/>
      <dgm:spPr/>
      <dgm:t>
        <a:bodyPr/>
        <a:lstStyle/>
        <a:p>
          <a:endParaRPr lang="en-US"/>
        </a:p>
      </dgm:t>
    </dgm:pt>
    <dgm:pt modelId="{BCDB7EEA-5758-4E7C-B630-919FA1F77688}">
      <dgm:prSet/>
      <dgm:spPr/>
      <dgm:t>
        <a:bodyPr/>
        <a:lstStyle/>
        <a:p>
          <a:pPr rtl="0"/>
          <a:r>
            <a:rPr lang="ar-IQ" b="1" dirty="0" smtClean="0"/>
            <a:t>الاهتمام بالبدن بخلاف الهاجس</a:t>
          </a:r>
          <a:endParaRPr lang="en-US" dirty="0"/>
        </a:p>
      </dgm:t>
    </dgm:pt>
    <dgm:pt modelId="{87A5F33B-C5C1-4DE4-8A79-6B317D46E8DD}" type="parTrans" cxnId="{FB1C17E3-EA64-4DD9-A4AC-79F7406D020E}">
      <dgm:prSet/>
      <dgm:spPr/>
      <dgm:t>
        <a:bodyPr/>
        <a:lstStyle/>
        <a:p>
          <a:endParaRPr lang="en-US"/>
        </a:p>
      </dgm:t>
    </dgm:pt>
    <dgm:pt modelId="{04CA5E68-9E45-4BE9-976E-0656EDDE71B1}" type="sibTrans" cxnId="{FB1C17E3-EA64-4DD9-A4AC-79F7406D020E}">
      <dgm:prSet/>
      <dgm:spPr/>
      <dgm:t>
        <a:bodyPr/>
        <a:lstStyle/>
        <a:p>
          <a:endParaRPr lang="en-US"/>
        </a:p>
      </dgm:t>
    </dgm:pt>
    <dgm:pt modelId="{F39DA459-7A7A-4C0D-A22A-2317BAC5085D}">
      <dgm:prSet/>
      <dgm:spPr/>
      <dgm:t>
        <a:bodyPr/>
        <a:lstStyle/>
        <a:p>
          <a:pPr rtl="0"/>
          <a:r>
            <a:rPr lang="ar-IQ" b="1" dirty="0" smtClean="0"/>
            <a:t>3. بروز فن المقابلة الطبية</a:t>
          </a:r>
          <a:endParaRPr lang="en-US" dirty="0"/>
        </a:p>
      </dgm:t>
    </dgm:pt>
    <dgm:pt modelId="{DE82DA49-3600-4D66-ABBF-48917DC20F64}" type="parTrans" cxnId="{E6D40447-BFAC-4F51-84F0-4DFC73F94F67}">
      <dgm:prSet/>
      <dgm:spPr/>
      <dgm:t>
        <a:bodyPr/>
        <a:lstStyle/>
        <a:p>
          <a:endParaRPr lang="en-US"/>
        </a:p>
      </dgm:t>
    </dgm:pt>
    <dgm:pt modelId="{8AC6E98C-61A7-4EF4-BB9F-74ED70CE30FE}" type="sibTrans" cxnId="{E6D40447-BFAC-4F51-84F0-4DFC73F94F67}">
      <dgm:prSet/>
      <dgm:spPr/>
      <dgm:t>
        <a:bodyPr/>
        <a:lstStyle/>
        <a:p>
          <a:endParaRPr lang="en-US"/>
        </a:p>
      </dgm:t>
    </dgm:pt>
    <dgm:pt modelId="{E2285928-BE7E-481C-BBA1-B0AFC456C581}">
      <dgm:prSet/>
      <dgm:spPr/>
      <dgm:t>
        <a:bodyPr/>
        <a:lstStyle/>
        <a:p>
          <a:pPr rtl="0"/>
          <a:r>
            <a:rPr lang="ar-IQ" b="1" smtClean="0"/>
            <a:t>التوصل الى المعاناة</a:t>
          </a:r>
          <a:endParaRPr lang="en-US" b="1" dirty="0"/>
        </a:p>
      </dgm:t>
    </dgm:pt>
    <dgm:pt modelId="{21A8031D-6241-4A9A-AEDB-FD553CE3B4C7}" type="parTrans" cxnId="{45B68137-2CBE-4843-AB41-BCF2765D0377}">
      <dgm:prSet/>
      <dgm:spPr/>
      <dgm:t>
        <a:bodyPr/>
        <a:lstStyle/>
        <a:p>
          <a:endParaRPr lang="en-US"/>
        </a:p>
      </dgm:t>
    </dgm:pt>
    <dgm:pt modelId="{2832DA40-B022-4DF7-8CF7-CB147DD45C43}" type="sibTrans" cxnId="{45B68137-2CBE-4843-AB41-BCF2765D0377}">
      <dgm:prSet/>
      <dgm:spPr/>
      <dgm:t>
        <a:bodyPr/>
        <a:lstStyle/>
        <a:p>
          <a:endParaRPr lang="en-US"/>
        </a:p>
      </dgm:t>
    </dgm:pt>
    <dgm:pt modelId="{0242818F-AE62-4B94-957B-7A98D2C33CB6}" type="pres">
      <dgm:prSet presAssocID="{15D8DA1C-6FC1-459F-B2C0-E99DBECF5E2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F6DEC00-7AAE-4DD2-BF05-030BAC5BE74E}" type="pres">
      <dgm:prSet presAssocID="{15D8DA1C-6FC1-459F-B2C0-E99DBECF5E20}" presName="pyramid" presStyleLbl="node1" presStyleIdx="0" presStyleCnt="1" custScaleX="135245"/>
      <dgm:spPr/>
    </dgm:pt>
    <dgm:pt modelId="{7BBD1CA0-0031-4244-95B7-C1B5D5BC274B}" type="pres">
      <dgm:prSet presAssocID="{15D8DA1C-6FC1-459F-B2C0-E99DBECF5E20}" presName="theList" presStyleCnt="0"/>
      <dgm:spPr/>
    </dgm:pt>
    <dgm:pt modelId="{E07451CE-349C-45C7-90E5-F324B5DE4B19}" type="pres">
      <dgm:prSet presAssocID="{E9F80C78-F57C-4D68-B938-AB6C082AB3CF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8EF77-6E49-4AFA-95E4-6A9FD59D29E6}" type="pres">
      <dgm:prSet presAssocID="{E9F80C78-F57C-4D68-B938-AB6C082AB3CF}" presName="aSpace" presStyleCnt="0"/>
      <dgm:spPr/>
    </dgm:pt>
    <dgm:pt modelId="{1347E994-8F4F-4642-BB78-B31A0C633A7C}" type="pres">
      <dgm:prSet presAssocID="{FF409738-AF0D-48F2-B983-F2A729A7556F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10D2D-4538-43EC-91AB-0FEAB16D925C}" type="pres">
      <dgm:prSet presAssocID="{FF409738-AF0D-48F2-B983-F2A729A7556F}" presName="aSpace" presStyleCnt="0"/>
      <dgm:spPr/>
    </dgm:pt>
    <dgm:pt modelId="{92ED5297-FE18-4157-B2D7-BBA030367C34}" type="pres">
      <dgm:prSet presAssocID="{52E7EFE6-3BE2-4F64-9460-2BFA6F41A9E7}" presName="aNode" presStyleLbl="fgAcc1" presStyleIdx="2" presStyleCnt="8" custLinFactNeighborX="-1839" custLinFactNeighborY="38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386DE-4C0E-427E-A1FC-6C2F886D6039}" type="pres">
      <dgm:prSet presAssocID="{52E7EFE6-3BE2-4F64-9460-2BFA6F41A9E7}" presName="aSpace" presStyleCnt="0"/>
      <dgm:spPr/>
    </dgm:pt>
    <dgm:pt modelId="{562E1406-06F0-4309-B098-DE1ECC2BBAF3}" type="pres">
      <dgm:prSet presAssocID="{44C7D33F-3BEA-4D4D-9DA1-15DD889A17B2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BA8AF-531C-4246-85F3-E0FD95340C4F}" type="pres">
      <dgm:prSet presAssocID="{44C7D33F-3BEA-4D4D-9DA1-15DD889A17B2}" presName="aSpace" presStyleCnt="0"/>
      <dgm:spPr/>
    </dgm:pt>
    <dgm:pt modelId="{AA9E7F5C-71F4-4BCA-8E5D-E27F7949006A}" type="pres">
      <dgm:prSet presAssocID="{CCD90CAB-ED34-4C18-816E-A32934EE3830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475B5-BA67-460A-960A-F3783A592C88}" type="pres">
      <dgm:prSet presAssocID="{CCD90CAB-ED34-4C18-816E-A32934EE3830}" presName="aSpace" presStyleCnt="0"/>
      <dgm:spPr/>
    </dgm:pt>
    <dgm:pt modelId="{69D7232A-6327-43A2-B434-F3B44BEB4B72}" type="pres">
      <dgm:prSet presAssocID="{BCDB7EEA-5758-4E7C-B630-919FA1F77688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A6941-ECC3-47F0-8655-431EFF4B7684}" type="pres">
      <dgm:prSet presAssocID="{BCDB7EEA-5758-4E7C-B630-919FA1F77688}" presName="aSpace" presStyleCnt="0"/>
      <dgm:spPr/>
    </dgm:pt>
    <dgm:pt modelId="{80C96506-6CBF-4808-954F-4A36A5D5AB9F}" type="pres">
      <dgm:prSet presAssocID="{F39DA459-7A7A-4C0D-A22A-2317BAC5085D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7258A-A760-4AA4-9EFC-C6F24AEE693E}" type="pres">
      <dgm:prSet presAssocID="{F39DA459-7A7A-4C0D-A22A-2317BAC5085D}" presName="aSpace" presStyleCnt="0"/>
      <dgm:spPr/>
    </dgm:pt>
    <dgm:pt modelId="{B6256705-E5F8-4B0E-BC68-F88FF520E115}" type="pres">
      <dgm:prSet presAssocID="{E2285928-BE7E-481C-BBA1-B0AFC456C581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12263-6020-4FC8-A718-0E5E54D77451}" type="pres">
      <dgm:prSet presAssocID="{E2285928-BE7E-481C-BBA1-B0AFC456C581}" presName="aSpace" presStyleCnt="0"/>
      <dgm:spPr/>
    </dgm:pt>
  </dgm:ptLst>
  <dgm:cxnLst>
    <dgm:cxn modelId="{36C6A186-3218-4642-BE3B-E3EB66C445B4}" type="presOf" srcId="{52E7EFE6-3BE2-4F64-9460-2BFA6F41A9E7}" destId="{92ED5297-FE18-4157-B2D7-BBA030367C34}" srcOrd="0" destOrd="0" presId="urn:microsoft.com/office/officeart/2005/8/layout/pyramid2"/>
    <dgm:cxn modelId="{BA16B72F-2593-44E4-BDAB-F34015AA6B96}" type="presOf" srcId="{CCD90CAB-ED34-4C18-816E-A32934EE3830}" destId="{AA9E7F5C-71F4-4BCA-8E5D-E27F7949006A}" srcOrd="0" destOrd="0" presId="urn:microsoft.com/office/officeart/2005/8/layout/pyramid2"/>
    <dgm:cxn modelId="{DAF6CDE2-9A6E-4634-B549-050EEBB68966}" srcId="{15D8DA1C-6FC1-459F-B2C0-E99DBECF5E20}" destId="{E9F80C78-F57C-4D68-B938-AB6C082AB3CF}" srcOrd="0" destOrd="0" parTransId="{CE92B5E9-8AD5-4BAB-ACF5-A9936E1FF9E9}" sibTransId="{A03BE036-9FCB-4330-994C-38171B56853A}"/>
    <dgm:cxn modelId="{FB1C17E3-EA64-4DD9-A4AC-79F7406D020E}" srcId="{15D8DA1C-6FC1-459F-B2C0-E99DBECF5E20}" destId="{BCDB7EEA-5758-4E7C-B630-919FA1F77688}" srcOrd="5" destOrd="0" parTransId="{87A5F33B-C5C1-4DE4-8A79-6B317D46E8DD}" sibTransId="{04CA5E68-9E45-4BE9-976E-0656EDDE71B1}"/>
    <dgm:cxn modelId="{4EC7A6D3-86B1-4241-AAE3-C43F7B8A4549}" type="presOf" srcId="{FF409738-AF0D-48F2-B983-F2A729A7556F}" destId="{1347E994-8F4F-4642-BB78-B31A0C633A7C}" srcOrd="0" destOrd="0" presId="urn:microsoft.com/office/officeart/2005/8/layout/pyramid2"/>
    <dgm:cxn modelId="{BB02E69A-3E90-4D63-BB73-3790C7CD178E}" type="presOf" srcId="{15D8DA1C-6FC1-459F-B2C0-E99DBECF5E20}" destId="{0242818F-AE62-4B94-957B-7A98D2C33CB6}" srcOrd="0" destOrd="0" presId="urn:microsoft.com/office/officeart/2005/8/layout/pyramid2"/>
    <dgm:cxn modelId="{E427DD67-C17D-45F6-B911-805856FCC24C}" type="presOf" srcId="{44C7D33F-3BEA-4D4D-9DA1-15DD889A17B2}" destId="{562E1406-06F0-4309-B098-DE1ECC2BBAF3}" srcOrd="0" destOrd="0" presId="urn:microsoft.com/office/officeart/2005/8/layout/pyramid2"/>
    <dgm:cxn modelId="{D912EC57-09D1-4DE1-825C-392D1ECFEF25}" type="presOf" srcId="{E2285928-BE7E-481C-BBA1-B0AFC456C581}" destId="{B6256705-E5F8-4B0E-BC68-F88FF520E115}" srcOrd="0" destOrd="0" presId="urn:microsoft.com/office/officeart/2005/8/layout/pyramid2"/>
    <dgm:cxn modelId="{45B68137-2CBE-4843-AB41-BCF2765D0377}" srcId="{15D8DA1C-6FC1-459F-B2C0-E99DBECF5E20}" destId="{E2285928-BE7E-481C-BBA1-B0AFC456C581}" srcOrd="7" destOrd="0" parTransId="{21A8031D-6241-4A9A-AEDB-FD553CE3B4C7}" sibTransId="{2832DA40-B022-4DF7-8CF7-CB147DD45C43}"/>
    <dgm:cxn modelId="{E6D40447-BFAC-4F51-84F0-4DFC73F94F67}" srcId="{15D8DA1C-6FC1-459F-B2C0-E99DBECF5E20}" destId="{F39DA459-7A7A-4C0D-A22A-2317BAC5085D}" srcOrd="6" destOrd="0" parTransId="{DE82DA49-3600-4D66-ABBF-48917DC20F64}" sibTransId="{8AC6E98C-61A7-4EF4-BB9F-74ED70CE30FE}"/>
    <dgm:cxn modelId="{040A6635-CF4F-4ECD-A6BE-AD279611C686}" type="presOf" srcId="{F39DA459-7A7A-4C0D-A22A-2317BAC5085D}" destId="{80C96506-6CBF-4808-954F-4A36A5D5AB9F}" srcOrd="0" destOrd="0" presId="urn:microsoft.com/office/officeart/2005/8/layout/pyramid2"/>
    <dgm:cxn modelId="{5033488C-4067-457D-A0C5-7B77B8450635}" srcId="{15D8DA1C-6FC1-459F-B2C0-E99DBECF5E20}" destId="{FF409738-AF0D-48F2-B983-F2A729A7556F}" srcOrd="1" destOrd="0" parTransId="{91B645BB-8162-4848-861F-154D0FC00C9A}" sibTransId="{44B9F40C-A99A-4ABE-AAAD-490D09AAC70F}"/>
    <dgm:cxn modelId="{DFC36F65-9DD5-449E-9F7D-5540B8749A55}" type="presOf" srcId="{E9F80C78-F57C-4D68-B938-AB6C082AB3CF}" destId="{E07451CE-349C-45C7-90E5-F324B5DE4B19}" srcOrd="0" destOrd="0" presId="urn:microsoft.com/office/officeart/2005/8/layout/pyramid2"/>
    <dgm:cxn modelId="{AC443934-FB7C-4AED-91AF-DE61F84D7409}" type="presOf" srcId="{BCDB7EEA-5758-4E7C-B630-919FA1F77688}" destId="{69D7232A-6327-43A2-B434-F3B44BEB4B72}" srcOrd="0" destOrd="0" presId="urn:microsoft.com/office/officeart/2005/8/layout/pyramid2"/>
    <dgm:cxn modelId="{4E7027FA-9603-483F-9BDD-E5040157D830}" srcId="{15D8DA1C-6FC1-459F-B2C0-E99DBECF5E20}" destId="{44C7D33F-3BEA-4D4D-9DA1-15DD889A17B2}" srcOrd="3" destOrd="0" parTransId="{C861C22A-180D-4593-87EE-599004FE7EA0}" sibTransId="{E761C768-1C58-4325-955E-DE9D57A7EE96}"/>
    <dgm:cxn modelId="{F3938A26-FDE5-43E7-AC54-4B62E7769DB9}" srcId="{15D8DA1C-6FC1-459F-B2C0-E99DBECF5E20}" destId="{52E7EFE6-3BE2-4F64-9460-2BFA6F41A9E7}" srcOrd="2" destOrd="0" parTransId="{33137256-3396-484C-B93F-02CFF56C8D19}" sibTransId="{4EADFED0-D072-4204-AE4C-561B530A1875}"/>
    <dgm:cxn modelId="{D799C4FA-2562-4950-933C-0D832971D5C9}" srcId="{15D8DA1C-6FC1-459F-B2C0-E99DBECF5E20}" destId="{CCD90CAB-ED34-4C18-816E-A32934EE3830}" srcOrd="4" destOrd="0" parTransId="{FFCFF541-EC8F-49FE-B3B6-DB2D11A211DC}" sibTransId="{28DCFEC3-86E6-4280-B39E-69BD04C78559}"/>
    <dgm:cxn modelId="{17A1732C-DCFE-4D62-BD71-A68C07DEF1A5}" type="presParOf" srcId="{0242818F-AE62-4B94-957B-7A98D2C33CB6}" destId="{AF6DEC00-7AAE-4DD2-BF05-030BAC5BE74E}" srcOrd="0" destOrd="0" presId="urn:microsoft.com/office/officeart/2005/8/layout/pyramid2"/>
    <dgm:cxn modelId="{E25BC06E-2E60-4694-9295-540662AC9B2B}" type="presParOf" srcId="{0242818F-AE62-4B94-957B-7A98D2C33CB6}" destId="{7BBD1CA0-0031-4244-95B7-C1B5D5BC274B}" srcOrd="1" destOrd="0" presId="urn:microsoft.com/office/officeart/2005/8/layout/pyramid2"/>
    <dgm:cxn modelId="{3C03FB3F-4314-44F9-B6F1-F0A1C446CFC0}" type="presParOf" srcId="{7BBD1CA0-0031-4244-95B7-C1B5D5BC274B}" destId="{E07451CE-349C-45C7-90E5-F324B5DE4B19}" srcOrd="0" destOrd="0" presId="urn:microsoft.com/office/officeart/2005/8/layout/pyramid2"/>
    <dgm:cxn modelId="{F3D314AE-3643-4E6C-8FD0-5341EEAAEEAB}" type="presParOf" srcId="{7BBD1CA0-0031-4244-95B7-C1B5D5BC274B}" destId="{4158EF77-6E49-4AFA-95E4-6A9FD59D29E6}" srcOrd="1" destOrd="0" presId="urn:microsoft.com/office/officeart/2005/8/layout/pyramid2"/>
    <dgm:cxn modelId="{D4010A5A-FD79-47A9-A7FA-80D261200DB6}" type="presParOf" srcId="{7BBD1CA0-0031-4244-95B7-C1B5D5BC274B}" destId="{1347E994-8F4F-4642-BB78-B31A0C633A7C}" srcOrd="2" destOrd="0" presId="urn:microsoft.com/office/officeart/2005/8/layout/pyramid2"/>
    <dgm:cxn modelId="{6E8A4FDF-D546-4FA7-BF49-5804405CE5E1}" type="presParOf" srcId="{7BBD1CA0-0031-4244-95B7-C1B5D5BC274B}" destId="{39B10D2D-4538-43EC-91AB-0FEAB16D925C}" srcOrd="3" destOrd="0" presId="urn:microsoft.com/office/officeart/2005/8/layout/pyramid2"/>
    <dgm:cxn modelId="{21710054-F602-4B40-8D5E-EE4512B6A6D6}" type="presParOf" srcId="{7BBD1CA0-0031-4244-95B7-C1B5D5BC274B}" destId="{92ED5297-FE18-4157-B2D7-BBA030367C34}" srcOrd="4" destOrd="0" presId="urn:microsoft.com/office/officeart/2005/8/layout/pyramid2"/>
    <dgm:cxn modelId="{42ADD28C-71C3-4E75-A391-1AA39F414CC6}" type="presParOf" srcId="{7BBD1CA0-0031-4244-95B7-C1B5D5BC274B}" destId="{FE6386DE-4C0E-427E-A1FC-6C2F886D6039}" srcOrd="5" destOrd="0" presId="urn:microsoft.com/office/officeart/2005/8/layout/pyramid2"/>
    <dgm:cxn modelId="{8E5EDA3C-1172-45F7-A65E-C5C5FCF5DB4F}" type="presParOf" srcId="{7BBD1CA0-0031-4244-95B7-C1B5D5BC274B}" destId="{562E1406-06F0-4309-B098-DE1ECC2BBAF3}" srcOrd="6" destOrd="0" presId="urn:microsoft.com/office/officeart/2005/8/layout/pyramid2"/>
    <dgm:cxn modelId="{2F8FD80F-E815-4215-9969-C5B56A5FD117}" type="presParOf" srcId="{7BBD1CA0-0031-4244-95B7-C1B5D5BC274B}" destId="{EA5BA8AF-531C-4246-85F3-E0FD95340C4F}" srcOrd="7" destOrd="0" presId="urn:microsoft.com/office/officeart/2005/8/layout/pyramid2"/>
    <dgm:cxn modelId="{775C5820-7FCD-4FF9-949A-E6D980F0B225}" type="presParOf" srcId="{7BBD1CA0-0031-4244-95B7-C1B5D5BC274B}" destId="{AA9E7F5C-71F4-4BCA-8E5D-E27F7949006A}" srcOrd="8" destOrd="0" presId="urn:microsoft.com/office/officeart/2005/8/layout/pyramid2"/>
    <dgm:cxn modelId="{E12CF7BB-09E2-4AB6-AD23-290737E75CEA}" type="presParOf" srcId="{7BBD1CA0-0031-4244-95B7-C1B5D5BC274B}" destId="{CD6475B5-BA67-460A-960A-F3783A592C88}" srcOrd="9" destOrd="0" presId="urn:microsoft.com/office/officeart/2005/8/layout/pyramid2"/>
    <dgm:cxn modelId="{FCB1A7ED-0D00-4A00-BC31-0A306DA35CD8}" type="presParOf" srcId="{7BBD1CA0-0031-4244-95B7-C1B5D5BC274B}" destId="{69D7232A-6327-43A2-B434-F3B44BEB4B72}" srcOrd="10" destOrd="0" presId="urn:microsoft.com/office/officeart/2005/8/layout/pyramid2"/>
    <dgm:cxn modelId="{C49B555A-A606-498B-860F-424C8CC74505}" type="presParOf" srcId="{7BBD1CA0-0031-4244-95B7-C1B5D5BC274B}" destId="{6EDA6941-ECC3-47F0-8655-431EFF4B7684}" srcOrd="11" destOrd="0" presId="urn:microsoft.com/office/officeart/2005/8/layout/pyramid2"/>
    <dgm:cxn modelId="{7AFB9B14-D594-4A87-9B6B-63CAEE6608FF}" type="presParOf" srcId="{7BBD1CA0-0031-4244-95B7-C1B5D5BC274B}" destId="{80C96506-6CBF-4808-954F-4A36A5D5AB9F}" srcOrd="12" destOrd="0" presId="urn:microsoft.com/office/officeart/2005/8/layout/pyramid2"/>
    <dgm:cxn modelId="{8EB31254-19AF-410A-9ACD-C7AB7086F082}" type="presParOf" srcId="{7BBD1CA0-0031-4244-95B7-C1B5D5BC274B}" destId="{9097258A-A760-4AA4-9EFC-C6F24AEE693E}" srcOrd="13" destOrd="0" presId="urn:microsoft.com/office/officeart/2005/8/layout/pyramid2"/>
    <dgm:cxn modelId="{CC264387-7418-4B6B-8694-698EBBE22464}" type="presParOf" srcId="{7BBD1CA0-0031-4244-95B7-C1B5D5BC274B}" destId="{B6256705-E5F8-4B0E-BC68-F88FF520E115}" srcOrd="14" destOrd="0" presId="urn:microsoft.com/office/officeart/2005/8/layout/pyramid2"/>
    <dgm:cxn modelId="{479C884A-CD45-4B90-858E-B4F502C33F7B}" type="presParOf" srcId="{7BBD1CA0-0031-4244-95B7-C1B5D5BC274B}" destId="{2F012263-6020-4FC8-A718-0E5E54D77451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DEC00-7AAE-4DD2-BF05-030BAC5BE74E}">
      <dsp:nvSpPr>
        <dsp:cNvPr id="0" name=""/>
        <dsp:cNvSpPr/>
      </dsp:nvSpPr>
      <dsp:spPr>
        <a:xfrm>
          <a:off x="449732" y="0"/>
          <a:ext cx="8244535" cy="6096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451CE-349C-45C7-90E5-F324B5DE4B19}">
      <dsp:nvSpPr>
        <dsp:cNvPr id="0" name=""/>
        <dsp:cNvSpPr/>
      </dsp:nvSpPr>
      <dsp:spPr>
        <a:xfrm>
          <a:off x="4572000" y="610195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هرم التاريخ المرضي </a:t>
          </a:r>
          <a:endParaRPr lang="ar-IQ" sz="1700" b="1" kern="1200" dirty="0"/>
        </a:p>
      </dsp:txBody>
      <dsp:txXfrm>
        <a:off x="4598445" y="636640"/>
        <a:ext cx="3909510" cy="488844"/>
      </dsp:txXfrm>
    </dsp:sp>
    <dsp:sp modelId="{1347E994-8F4F-4642-BB78-B31A0C633A7C}">
      <dsp:nvSpPr>
        <dsp:cNvPr id="0" name=""/>
        <dsp:cNvSpPr/>
      </dsp:nvSpPr>
      <dsp:spPr>
        <a:xfrm>
          <a:off x="4572000" y="1219646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1. الطب القديم</a:t>
          </a:r>
          <a:endParaRPr lang="en-US" sz="1700" kern="1200" dirty="0"/>
        </a:p>
      </dsp:txBody>
      <dsp:txXfrm>
        <a:off x="4598445" y="1246091"/>
        <a:ext cx="3909510" cy="488844"/>
      </dsp:txXfrm>
    </dsp:sp>
    <dsp:sp modelId="{92ED5297-FE18-4157-B2D7-BBA030367C34}">
      <dsp:nvSpPr>
        <dsp:cNvPr id="0" name=""/>
        <dsp:cNvSpPr/>
      </dsp:nvSpPr>
      <dsp:spPr>
        <a:xfrm>
          <a:off x="4499131" y="1855305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الاكتشافات الطبية والتشريح </a:t>
          </a:r>
          <a:endParaRPr lang="en-US" sz="1700" kern="1200" dirty="0"/>
        </a:p>
      </dsp:txBody>
      <dsp:txXfrm>
        <a:off x="4525576" y="1881750"/>
        <a:ext cx="3909510" cy="488844"/>
      </dsp:txXfrm>
    </dsp:sp>
    <dsp:sp modelId="{562E1406-06F0-4309-B098-DE1ECC2BBAF3}">
      <dsp:nvSpPr>
        <dsp:cNvPr id="0" name=""/>
        <dsp:cNvSpPr/>
      </dsp:nvSpPr>
      <dsp:spPr>
        <a:xfrm>
          <a:off x="4572000" y="2438548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  2 .الطريقة التقليدية</a:t>
          </a:r>
          <a:endParaRPr lang="en-US" sz="1700" kern="1200" dirty="0"/>
        </a:p>
      </dsp:txBody>
      <dsp:txXfrm>
        <a:off x="4598445" y="2464993"/>
        <a:ext cx="3909510" cy="488844"/>
      </dsp:txXfrm>
    </dsp:sp>
    <dsp:sp modelId="{AA9E7F5C-71F4-4BCA-8E5D-E27F7949006A}">
      <dsp:nvSpPr>
        <dsp:cNvPr id="0" name=""/>
        <dsp:cNvSpPr/>
      </dsp:nvSpPr>
      <dsp:spPr>
        <a:xfrm>
          <a:off x="4572000" y="3048000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المبالغة باستخدام الموضوعية المفرطة  (المختبرية)</a:t>
          </a:r>
          <a:endParaRPr lang="en-US" sz="1700" kern="1200" dirty="0"/>
        </a:p>
      </dsp:txBody>
      <dsp:txXfrm>
        <a:off x="4598445" y="3074445"/>
        <a:ext cx="3909510" cy="488844"/>
      </dsp:txXfrm>
    </dsp:sp>
    <dsp:sp modelId="{69D7232A-6327-43A2-B434-F3B44BEB4B72}">
      <dsp:nvSpPr>
        <dsp:cNvPr id="0" name=""/>
        <dsp:cNvSpPr/>
      </dsp:nvSpPr>
      <dsp:spPr>
        <a:xfrm>
          <a:off x="4572000" y="3657451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الاهتمام بالبدن بخلاف الهاجس</a:t>
          </a:r>
          <a:endParaRPr lang="en-US" sz="1700" kern="1200" dirty="0"/>
        </a:p>
      </dsp:txBody>
      <dsp:txXfrm>
        <a:off x="4598445" y="3683896"/>
        <a:ext cx="3909510" cy="488844"/>
      </dsp:txXfrm>
    </dsp:sp>
    <dsp:sp modelId="{80C96506-6CBF-4808-954F-4A36A5D5AB9F}">
      <dsp:nvSpPr>
        <dsp:cNvPr id="0" name=""/>
        <dsp:cNvSpPr/>
      </dsp:nvSpPr>
      <dsp:spPr>
        <a:xfrm>
          <a:off x="4572000" y="4266902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3. بروز فن المقابلة الطبية</a:t>
          </a:r>
          <a:endParaRPr lang="en-US" sz="1700" kern="1200" dirty="0"/>
        </a:p>
      </dsp:txBody>
      <dsp:txXfrm>
        <a:off x="4598445" y="4293347"/>
        <a:ext cx="3909510" cy="488844"/>
      </dsp:txXfrm>
    </dsp:sp>
    <dsp:sp modelId="{B6256705-E5F8-4B0E-BC68-F88FF520E115}">
      <dsp:nvSpPr>
        <dsp:cNvPr id="0" name=""/>
        <dsp:cNvSpPr/>
      </dsp:nvSpPr>
      <dsp:spPr>
        <a:xfrm>
          <a:off x="4572000" y="4876353"/>
          <a:ext cx="3962400" cy="5417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smtClean="0"/>
            <a:t>التوصل الى المعاناة</a:t>
          </a:r>
          <a:endParaRPr lang="en-US" sz="1700" b="1" kern="1200" dirty="0"/>
        </a:p>
      </dsp:txBody>
      <dsp:txXfrm>
        <a:off x="4598445" y="4902798"/>
        <a:ext cx="3909510" cy="488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2EB6-F456-4B7D-9CC1-C09222374C4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B1DF-981F-485A-AA20-863018BC4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مهارات التواصل</a:t>
            </a:r>
            <a:br>
              <a:rPr lang="ar-IQ" sz="3600" b="1" dirty="0" smtClean="0"/>
            </a:br>
            <a:r>
              <a:rPr lang="ar-IQ" sz="3600" b="1" dirty="0" smtClean="0"/>
              <a:t>في المقابلة الطبية  </a:t>
            </a: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ar-IQ" b="1" dirty="0" smtClean="0">
                <a:cs typeface="+mj-cs"/>
              </a:rPr>
              <a:t>التاريخ المرضي التقليدي</a:t>
            </a:r>
          </a:p>
          <a:p>
            <a:pPr algn="ctr">
              <a:buNone/>
            </a:pPr>
            <a:r>
              <a:rPr lang="en-US" b="1" dirty="0" smtClean="0">
                <a:cs typeface="+mj-cs"/>
              </a:rPr>
              <a:t>The traditional medical history</a:t>
            </a:r>
            <a:endParaRPr lang="ar-IQ" b="1" dirty="0" smtClean="0">
              <a:cs typeface="+mj-cs"/>
            </a:endParaRPr>
          </a:p>
          <a:p>
            <a:pPr algn="ctr">
              <a:buNone/>
            </a:pPr>
            <a:r>
              <a:rPr lang="ar-IQ" b="1" dirty="0" smtClean="0">
                <a:cs typeface="+mj-cs"/>
              </a:rPr>
              <a:t>أ.م.د .أحمد عبيد</a:t>
            </a:r>
            <a:endParaRPr lang="en-US" b="1" dirty="0"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latin typeface="Angsana New" pitchFamily="18" charset="-34"/>
              </a:rPr>
              <a:t>نقطة  </a:t>
            </a:r>
            <a:r>
              <a:rPr lang="ar-IQ" sz="4000" dirty="0" smtClean="0"/>
              <a:t>القوة والضعف 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IQ" dirty="0" smtClean="0">
              <a:latin typeface="Angsana New" pitchFamily="18" charset="-34"/>
            </a:endParaRPr>
          </a:p>
          <a:p>
            <a:pPr algn="just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وتعد مواضع  القوة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الطريقة السريرية التقليدية هي نقطة الضعف نفسها. </a:t>
            </a:r>
            <a:endParaRPr lang="ar-IQ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أن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تبنت:</a:t>
            </a:r>
          </a:p>
          <a:p>
            <a:pPr algn="just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الموضوعية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التي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يحتاجها تشخيص المرض برؤية علم الأمراض النسيجي،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(تركز تركيزاً متزايداً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على العضو المعتل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وظيفياً)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وحتى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إلى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المستوى الخلوي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وحالياً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إلى المستوى الجزيئي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1">
              <a:buNone/>
            </a:pP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ولكن  </a:t>
            </a: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الموضوعية </a:t>
            </a:r>
            <a:r>
              <a:rPr lang="ar-IQ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المفرطة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قد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تُهمل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يتصل بالمريض الإنسان والكيان الكامل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(ترُك – كله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أجل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جزئه)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ar-IQ" sz="4000" dirty="0" smtClean="0"/>
              <a:t>الهواجس و المعاناة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IQ" dirty="0" smtClean="0">
                <a:latin typeface="Angsana New" pitchFamily="18" charset="-34"/>
              </a:rPr>
              <a:t> </a:t>
            </a:r>
          </a:p>
          <a:p>
            <a:pPr algn="r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إن هواجس المريض ومخاوفه تترك جانباً وينحصر التركيز على وظائف الأعضاء واعتلالها فقط. في الطريقة الموضوعية ( العلمية البحتة)</a:t>
            </a:r>
          </a:p>
          <a:p>
            <a:pPr algn="r" rtl="1">
              <a:buNone/>
            </a:pPr>
            <a:endParaRPr lang="ar-IQ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المعاناة بمنظور </a:t>
            </a: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المريض </a:t>
            </a:r>
            <a:endParaRPr lang="ar-IQ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محيطه الحياتي أو </a:t>
            </a: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العائلي </a:t>
            </a:r>
            <a:endParaRPr lang="ar-IQ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الموضوعات الشخصية مثل معتقدات وهواجسه وقلقه </a:t>
            </a:r>
            <a:endParaRPr lang="ar-IQ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ar-IQ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buNone/>
            </a:pP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ar-IQ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والتي </a:t>
            </a:r>
            <a:r>
              <a:rPr lang="ar-IQ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لا يمكن الكشف عنها وقياسها بطريقة الكشف ألمختبري</a:t>
            </a:r>
            <a:r>
              <a:rPr lang="ar-IQ" dirty="0" smtClean="0">
                <a:latin typeface="Angsana New" pitchFamily="18" charset="-34"/>
              </a:rPr>
              <a:t>      </a:t>
            </a:r>
          </a:p>
          <a:p>
            <a:pPr algn="r" rtl="1">
              <a:buNone/>
            </a:pPr>
            <a:r>
              <a:rPr lang="ar-IQ" dirty="0" smtClean="0">
                <a:latin typeface="Angsana New" pitchFamily="18" charset="-34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ar-IQ" dirty="0" smtClean="0"/>
              <a:t>مشكلات الطريقة التقليدية الكلاسيكية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0000" lnSpcReduction="20000"/>
          </a:bodyPr>
          <a:lstStyle/>
          <a:p>
            <a:pPr algn="r" rtl="1">
              <a:buNone/>
            </a:pP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وهناك مشكلات أخرى في الطريقة التقليدية الكلاسيكية لاستقاء التاريخ المرضي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ومنها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>
              <a:buNone/>
            </a:pP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الشكوى الرئيسة</a:t>
            </a:r>
            <a:r>
              <a:rPr lang="ar-IQ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ar-IQ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تدوين </a:t>
            </a:r>
            <a:r>
              <a:rPr lang="ar-IQ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الشكوى الرئيسة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كما يذكرها المريض من دون تعليل أو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تمحيص</a:t>
            </a: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>
              <a:buNone/>
            </a:pP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العلاج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:مثل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أتيت لأجري قسطرة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أو ناظور أو إجراء عملية رفع المرارة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أو</a:t>
            </a:r>
          </a:p>
          <a:p>
            <a:pPr algn="r" rtl="1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التشخيص الذاتي </a:t>
            </a:r>
            <a:r>
              <a:rPr lang="ar-IQ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ً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مثل 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"ارتفاع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ضغط الدم” </a:t>
            </a: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وبذلك يوجه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الطبيب نحو تحديد أولوية رئيسة من عدة أمراض يعاني منها. وقد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يتجه الطبيب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نحو إهمال المعاناة الحقيقية التي قد يذكرها المريض في نهاية المقابلة الطبية وتُعرف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متلازمة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الاستدراك (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نسيت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 أقول لك دكتور)</a:t>
            </a:r>
          </a:p>
          <a:p>
            <a:pPr algn="r" rtl="1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IQ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إخفاء </a:t>
            </a:r>
            <a:r>
              <a:rPr lang="ar-IQ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المريض للعرض </a:t>
            </a:r>
            <a:r>
              <a:rPr lang="ar-IQ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المهم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التي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جلبته إلى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المستشفى)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أو قد يكون خائفاً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ذكرها</a:t>
            </a:r>
          </a:p>
          <a:p>
            <a:pPr algn="r" rtl="1">
              <a:buNone/>
            </a:pP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لا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يوضح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العلاقة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بين المعاناة المتعددة مختلفة الأسباب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والمتفاعلة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بعضها مع بعض في التأثير على المريض في آن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معاً  (المرض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طويل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الأمد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IQ" sz="4000" dirty="0" smtClean="0"/>
              <a:t>نقاط ضعف الطريقة التقليدية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algn="r" rtl="1"/>
            <a:endParaRPr lang="ar-IQ" dirty="0" smtClean="0">
              <a:cs typeface="Akhbar MT" pitchFamily="2" charset="-78"/>
            </a:endParaRPr>
          </a:p>
          <a:p>
            <a:pPr algn="r" rtl="1"/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الربط بين العمر والشيخوخة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بضعف البصر وضعف الرعاية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الاجتماعية التي تؤدي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إلى كسر عظم الفخذ.</a:t>
            </a:r>
          </a:p>
          <a:p>
            <a:pPr algn="r" rtl="1"/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الفصل المفتعل بين التاريخ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المرضي السابق  </a:t>
            </a:r>
            <a:r>
              <a:rPr lang="ar-IQ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القصة المرضية 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والتاريخ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والاجتماعي 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صعوبة تحديد بداية المرض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الحالي  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استكشاف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الأعراض المهمة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بالأسئلة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المغلقة (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معلومات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غير دقيقة وغير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كافية)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البحث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المبكر عن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الأعراض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المرضية فقط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(يمنع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الطبيب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الحصول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على رواية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المريض)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ويمنعه من استقاء التاريخ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الدقيق والتعبير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عن </a:t>
            </a:r>
            <a:r>
              <a:rPr lang="ar-IQ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مشكلاته وهواجسه </a:t>
            </a:r>
            <a:r>
              <a:rPr lang="ar-IQ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الكامنة</a:t>
            </a:r>
            <a:r>
              <a:rPr lang="ar-IQ" dirty="0">
                <a:cs typeface="Akhbar MT" pitchFamily="2" charset="-78"/>
              </a:rPr>
              <a:t>.</a:t>
            </a:r>
            <a:endParaRPr lang="en-US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ar-IQ" dirty="0" smtClean="0"/>
              <a:t>الخلاصة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98828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rtl="1"/>
            <a:r>
              <a:rPr lang="ar-IQ" sz="3200" b="1" dirty="0" smtClean="0"/>
              <a:t>مقدمة</a:t>
            </a:r>
            <a:r>
              <a:rPr lang="ar-IQ" sz="2400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algn="just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تتبع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مك ويني -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Whinney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بأناة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منشئ أسلوب أخذ التاريخ الطبي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التقليدي من المرضى؟ 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وكان الطبيب سابقاً يعتمد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rtl="1">
              <a:buFont typeface="Wingdings" pitchFamily="2" charset="2"/>
              <a:buChar char="ü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الأعراض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المرضية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فقط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وهنالك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إدراك ضئيل لآلية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 </a:t>
            </a:r>
            <a:endParaRPr lang="ar-IQ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وفي أعقاب الثورة الفرنسية، وبداية القرن التاسع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عشر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بدأت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طريقة جديدة في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الطب ألسريري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بالظهور من خلال: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ا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كتشاف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الاختراعات الجديدة،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السماعة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الطبية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ar-IQ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اكتشاف معلومات سريريه جديدة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rtl="1">
              <a:buFont typeface="Wingdings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بدأ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الأطباء بفحص الأحشاء الداخلية بعد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الموت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Wingdings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ربط العلامات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المرضية في الحياة مع التغيرات التشريحية في الأعضاء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1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الموت</a:t>
            </a:r>
          </a:p>
          <a:p>
            <a:pPr algn="just" rtl="1">
              <a:buFont typeface="Wingdings" pitchFamily="2" charset="2"/>
              <a:buChar char="q"/>
            </a:pP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أصبح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التعبير عن الحالة </a:t>
            </a:r>
            <a:r>
              <a:rPr lang="ar-IQ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المرضية البدنية </a:t>
            </a:r>
            <a:r>
              <a:rPr lang="ar-IQ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أساس أسلوب المهنة </a:t>
            </a:r>
            <a:r>
              <a:rPr lang="ar-IQ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الطبية .</a:t>
            </a:r>
            <a:endParaRPr lang="ar-IQ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وفي العام</a:t>
            </a:r>
            <a:r>
              <a:rPr lang="ar-IQ" sz="3200" dirty="0"/>
              <a:t>1880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en-US" dirty="0" smtClean="0">
                <a:cs typeface="Akhbar MT" pitchFamily="2" charset="-78"/>
              </a:rPr>
              <a:t> </a:t>
            </a:r>
            <a:endParaRPr lang="ar-IQ" dirty="0" smtClean="0">
              <a:cs typeface="Akhbar MT" pitchFamily="2" charset="-78"/>
            </a:endParaRP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أصبحت هناك طريقة سريرية كاملة محددة المعالم:</a:t>
            </a:r>
            <a:r>
              <a:rPr lang="ar-IQ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واتضح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ذلك من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مراجعة الملفات السريرية في المستشفيات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وبُنيت طريقة تسجيل التاريخ المرضي والفحص البدني المألوفة لدينا حالياً. </a:t>
            </a: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ومازالت هذه الطريقة تسيطر على الطب حتى الآن</a:t>
            </a:r>
            <a:r>
              <a:rPr lang="ar-IQ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وتعززت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بإدخال طرق الفحوص والتحري الحديثة عن آلية الأمراض الداخلية:</a:t>
            </a: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التصوير ألشعاعي، مختبر علم الجراثيم، الكيمياء الحياتية، وأمراض الدم) والتي تعد من أساسيات مهنة الطب. </a:t>
            </a: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كما زادت من 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إدراك الأطباء لآلية الأمراض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ووصل إلى مستوى الخلية والجزيء  </a:t>
            </a: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وقد درج الأطباء على جمع المعلومات بهذه الطريقة التي تدعى أخذ التاريخ الطبي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History Taking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endParaRPr lang="en-US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just"/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>
                <a:latin typeface="Times New Roman" panose="02020603050405020304" pitchFamily="18" charset="0"/>
              </a:rPr>
              <a:t>Medical History Content</a:t>
            </a:r>
            <a:r>
              <a:rPr lang="ar-IQ" sz="3200" dirty="0" smtClean="0">
                <a:latin typeface="Times New Roman" panose="02020603050405020304" pitchFamily="18" charset="0"/>
              </a:rPr>
              <a:t>   محتويات التاريخ الطبي 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اعتاد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الأطباء الاستعانة بالأسئلة في الحصول على المعلومات بالطريقة التقليدية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السائدة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وبقائمة طويلة من الأسئلة المختصرة، يرغب الطبيب بالحصول على إجابتها.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وإن كل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معلومة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تعطى للطبيب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قبل المريض يتبعها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سيل من الأسئلة لمعرفة تفاصيل أكثر عن تلك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المعلومة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وعندها يكون دور المريض محدداً في تقديم الإجابات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المطلوبة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ويتعلم طالب الطب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طريقة أخذ 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التاريخ المرضى هذه عند بداية دخوله للمرحلة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السريرية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والتي تشمل</a:t>
            </a:r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التأريخ المرضي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 rtl="1"/>
            <a:r>
              <a:rPr lang="ar-IQ" sz="3000" dirty="0">
                <a:cs typeface="Akhbar MT" pitchFamily="2" charset="-78"/>
              </a:rPr>
              <a:t>الشكوى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الرئيسة                                   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IQ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مُدتها </a:t>
            </a:r>
            <a:r>
              <a:rPr lang="ar-IQ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(أي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الشكوى)                                                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Durations</a:t>
            </a:r>
            <a:r>
              <a:rPr lang="ar-IQ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تاريخ المرض الحالية   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present Complain</a:t>
            </a:r>
          </a:p>
          <a:p>
            <a:pPr algn="just" rt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مراجعة أجهزة الجسم                               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System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التاريخ </a:t>
            </a:r>
            <a:r>
              <a:rPr lang="ar-IQ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المرضي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السابق                         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ar-IQ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التاريخ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العائلي                                              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ar-IQ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التاريخ النفسي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والاجتماعي                 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History</a:t>
            </a:r>
            <a:endParaRPr lang="ar-IQ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التاريخ الدوائي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والحساسية  </a:t>
            </a:r>
            <a:r>
              <a:rPr lang="ar-IQ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&amp; Allergy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الفحص ألسريري  والفحوص الساندة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0000" lnSpcReduction="20000"/>
          </a:bodyPr>
          <a:lstStyle/>
          <a:p>
            <a:pPr algn="just" rtl="1">
              <a:buNone/>
            </a:pPr>
            <a:r>
              <a:rPr lang="ar-IQ" dirty="0" smtClean="0">
                <a:latin typeface="Angsana New" pitchFamily="18" charset="-34"/>
              </a:rPr>
              <a:t> الفحص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البدني: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الفحص العام من المظهر الخارجي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من الرأس وحتى القدم </a:t>
            </a:r>
          </a:p>
          <a:p>
            <a:pPr algn="just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العلامات الحيوية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نبض، ضغط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درجة الحرارة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سرعة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التنفس)</a:t>
            </a:r>
          </a:p>
          <a:p>
            <a:pPr algn="just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فحص أجهزة الجسم المركزية:المقسم بحسب أجهزة الجسم المختلفة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الجهاز العصبي والنفسي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والدوران 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والتنفسي 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والهضمي</a:t>
            </a: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والبولي والتناسلي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والغدد الصم</a:t>
            </a:r>
          </a:p>
          <a:p>
            <a:pPr algn="just" rtl="1">
              <a:buNone/>
            </a:pP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واللمف والدم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الفحوص الساندة: السريرية المختبرية </a:t>
            </a:r>
            <a:r>
              <a:rPr lang="ar-IQ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والشعاعية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وغيرها بحقول خاصة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endParaRPr lang="ar-IQ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وبعدها التشخيص التفريقي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"،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والنهائي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provisional” diagnosis” </a:t>
            </a:r>
          </a:p>
          <a:p>
            <a:pPr algn="r" rtl="1"/>
            <a:endParaRPr lang="en-US" dirty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الفحوص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80313" y="1600200"/>
            <a:ext cx="31833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ar-IQ" sz="3600" dirty="0" smtClean="0"/>
              <a:t>ملاحظات المتابعة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algn="just" rtl="1">
              <a:buNone/>
            </a:pPr>
            <a:endParaRPr lang="ar-IQ" dirty="0" smtClean="0">
              <a:cs typeface="Akhbar MT" pitchFamily="2" charset="-78"/>
            </a:endParaRPr>
          </a:p>
          <a:p>
            <a:pPr algn="just" rtl="1">
              <a:buNone/>
            </a:pPr>
            <a:r>
              <a:rPr lang="ar-IQ" dirty="0" smtClean="0">
                <a:cs typeface="Akhbar MT" pitchFamily="2" charset="-78"/>
              </a:rPr>
              <a:t>ا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لمتابعة  لجميع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مشكلات المريض، يدون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فيها:كل من  حسب دوره في العناية الطبية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ar-IQ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الأطباء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الأوامر الطبية اليومية، العلاج،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ملاحظات التطور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عن جميع ما يعانيه المريض من مشكلات صحية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يومياً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وحسب تسلسلها الزمني.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2.ملاحظات </a:t>
            </a:r>
            <a:r>
              <a:rPr lang="ar-IQ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التمريض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بحقول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خاصة بعيدة عن ملاحظات تطور حالة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المريض الخاصة بالأطباء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ar-IQ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جداول المراقبة اليومية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ومخططات الفعاليات الحيوية الخاصة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لكل ملف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؛ يدون فيها درجة الحرارة، النبض، الضغط، التنفس، السوائل المعطاة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والمفقودة، وغيرها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الأوامر الطبية التي تنفذها الممرضة. </a:t>
            </a:r>
            <a:endParaRPr lang="ar-IQ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4.وأن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أهم ميزة للملف التقليدي هو </a:t>
            </a:r>
            <a:r>
              <a:rPr lang="ar-IQ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تجميع البيانات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بحسب أقسام الرعاية،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فمثلاً: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تتجمع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نتائج </a:t>
            </a:r>
            <a:r>
              <a:rPr lang="ar-IQ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المخترة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بقسم واحد، يمكن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ملاحظة التغيرات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النتائج مع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الزمن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ملاحظة مستوى سكر الدم يومياً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وبالتتابع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وكذلك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نتائج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الفحوص </a:t>
            </a:r>
            <a:r>
              <a:rPr lang="ar-IQ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الشعاعية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السريرية بأقسام مستقلة بعضها عن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بعض.</a:t>
            </a:r>
          </a:p>
          <a:p>
            <a:pPr algn="just" rtl="1">
              <a:buNone/>
            </a:pP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ويتضمن </a:t>
            </a:r>
            <a:r>
              <a:rPr lang="ar-IQ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تقرير </a:t>
            </a:r>
            <a:r>
              <a:rPr lang="ar-IQ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الخروج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الأعراض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الرئيسة والعلامات المرضية وأهم نتائج </a:t>
            </a:r>
            <a:r>
              <a:rPr lang="ar-IQ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المختبر والتشخيص </a:t>
            </a:r>
            <a:r>
              <a:rPr lang="ar-IQ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والعلاج.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IQ" sz="3600" dirty="0" smtClean="0">
                <a:latin typeface="Times New Roman" panose="02020603050405020304" pitchFamily="18" charset="0"/>
              </a:rPr>
              <a:t>طريقة استقاء التاريخ الطبي التقليدي </a:t>
            </a:r>
            <a:endParaRPr lang="en-US" sz="3600" dirty="0">
              <a:latin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IQ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ترسخت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medical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r" rtl="1"/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لدرجة التسليم لفرضية أنها الأسلوب الصحيح. وغالباً ما نفترض صحة ممارستنا الطبية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دون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تحقق، وما أهميته بالنسبة لممارستنا الطبية الحديثة ومنبعه؟</a:t>
            </a:r>
          </a:p>
          <a:p>
            <a:pPr algn="r" rtl="1"/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ويعد أخذ التاريخ المرضي الأسلوب العلمي للوصول إلى المرض في الطريقة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السريرية التقليدية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الرئيسة.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نشوء تصنيف آلية الأمراض قد مهد للتقدم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 العلوم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الطبية التي تبعت ذلك. </a:t>
            </a:r>
            <a:endParaRPr lang="ar-IQ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هيأت هذه الطريقة إمكانية مراجعة دقيقة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وحقيقية لاختصاصيي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علم الأمراض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النسيجي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"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Histopathologis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لمهارات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الأطباء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السريرية التشخيصية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وأعطت لغة عامة </a:t>
            </a:r>
            <a:endParaRPr lang="ar-IQ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لتوحيد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الأسلوب الطبي "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 </a:t>
            </a:r>
            <a:endParaRPr lang="ar-IQ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وزود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هذا الأسلوب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الأطباء بمنهاج واضح لأخذ التاريخ المرضي وتوثيقه. وبنيت بناءً 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محكماً للوصول </a:t>
            </a:r>
            <a:r>
              <a:rPr lang="ar-IQ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إلى التشخيص أو استبعاد المرض العضوي. وبسطت العملية المعقدة ووحدتها</a:t>
            </a:r>
            <a:r>
              <a:rPr lang="ar-IQ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1078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Akhbar MT</vt:lpstr>
      <vt:lpstr>Angsana New</vt:lpstr>
      <vt:lpstr>Arial</vt:lpstr>
      <vt:lpstr>Calibri</vt:lpstr>
      <vt:lpstr>Times New Roman</vt:lpstr>
      <vt:lpstr>Wingdings</vt:lpstr>
      <vt:lpstr>سمة Office</vt:lpstr>
      <vt:lpstr>مهارات التواصل في المقابلة الطبية  </vt:lpstr>
      <vt:lpstr>مقدمة: </vt:lpstr>
      <vt:lpstr>وفي العام1880</vt:lpstr>
      <vt:lpstr>  Medical History Content   محتويات التاريخ الطبي      </vt:lpstr>
      <vt:lpstr>التأريخ المرضي</vt:lpstr>
      <vt:lpstr>الفحص ألسريري  والفحوص الساندة</vt:lpstr>
      <vt:lpstr>الفحوص</vt:lpstr>
      <vt:lpstr>ملاحظات المتابعة</vt:lpstr>
      <vt:lpstr>طريقة استقاء التاريخ الطبي التقليدي </vt:lpstr>
      <vt:lpstr>نقطة  القوة والضعف </vt:lpstr>
      <vt:lpstr>الهواجس و المعاناة</vt:lpstr>
      <vt:lpstr>مشكلات الطريقة التقليدية الكلاسيكية</vt:lpstr>
      <vt:lpstr>نقاط ضعف الطريقة التقليدية</vt:lpstr>
      <vt:lpstr>الخلاصة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التاريخ المرضي التقليدي - The traditional medical history</dc:title>
  <dc:creator>DELL</dc:creator>
  <cp:lastModifiedBy>DELL</cp:lastModifiedBy>
  <cp:revision>41</cp:revision>
  <dcterms:created xsi:type="dcterms:W3CDTF">2018-03-30T05:35:31Z</dcterms:created>
  <dcterms:modified xsi:type="dcterms:W3CDTF">2019-04-01T06:15:24Z</dcterms:modified>
</cp:coreProperties>
</file>